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66" r:id="rId5"/>
    <p:sldId id="264" r:id="rId6"/>
    <p:sldId id="265" r:id="rId7"/>
    <p:sldId id="257" r:id="rId8"/>
    <p:sldId id="258" r:id="rId9"/>
    <p:sldId id="259" r:id="rId10"/>
    <p:sldId id="260" r:id="rId11"/>
    <p:sldId id="261" r:id="rId12"/>
    <p:sldId id="262" r:id="rId13"/>
    <p:sldId id="263"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10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11/14/2016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295400"/>
          </a:xfrm>
        </p:spPr>
        <p:txBody>
          <a:bodyPr/>
          <a:lstStyle/>
          <a:p>
            <a:pPr rtl="1"/>
            <a:r>
              <a:rPr lang="fa-IR" dirty="0" smtClean="0">
                <a:solidFill>
                  <a:srgbClr val="FFC000"/>
                </a:solidFill>
                <a:latin typeface="DimaShekasteh" pitchFamily="2" charset="0"/>
                <a:cs typeface="DimaShekasteh" pitchFamily="2" charset="0"/>
              </a:rPr>
              <a:t>ر</a:t>
            </a:r>
            <a:r>
              <a:rPr lang="fa-IR" dirty="0" smtClean="0">
                <a:solidFill>
                  <a:schemeClr val="accent3">
                    <a:lumMod val="75000"/>
                  </a:schemeClr>
                </a:solidFill>
                <a:latin typeface="DimaShekasteh" pitchFamily="2" charset="0"/>
                <a:cs typeface="DimaShekasteh" pitchFamily="2" charset="0"/>
              </a:rPr>
              <a:t>ن</a:t>
            </a:r>
            <a:r>
              <a:rPr lang="fa-IR" dirty="0" smtClean="0">
                <a:solidFill>
                  <a:schemeClr val="accent3">
                    <a:lumMod val="50000"/>
                  </a:schemeClr>
                </a:solidFill>
                <a:latin typeface="DimaShekasteh" pitchFamily="2" charset="0"/>
                <a:cs typeface="DimaShekasteh" pitchFamily="2" charset="0"/>
              </a:rPr>
              <a:t>گ </a:t>
            </a:r>
            <a:r>
              <a:rPr lang="fa-IR" dirty="0" smtClean="0">
                <a:solidFill>
                  <a:schemeClr val="accent2">
                    <a:lumMod val="75000"/>
                  </a:schemeClr>
                </a:solidFill>
                <a:latin typeface="DimaShekasteh" pitchFamily="2" charset="0"/>
                <a:cs typeface="DimaShekasteh" pitchFamily="2" charset="0"/>
              </a:rPr>
              <a:t>د</a:t>
            </a:r>
            <a:r>
              <a:rPr lang="fa-IR" dirty="0" smtClean="0">
                <a:latin typeface="DimaShekasteh" pitchFamily="2" charset="0"/>
                <a:cs typeface="DimaShekasteh" pitchFamily="2" charset="0"/>
              </a:rPr>
              <a:t>ر </a:t>
            </a:r>
            <a:r>
              <a:rPr lang="fa-IR" dirty="0" smtClean="0">
                <a:solidFill>
                  <a:schemeClr val="accent6">
                    <a:lumMod val="75000"/>
                  </a:schemeClr>
                </a:solidFill>
                <a:latin typeface="DimaShekasteh" pitchFamily="2" charset="0"/>
                <a:cs typeface="DimaShekasteh" pitchFamily="2" charset="0"/>
              </a:rPr>
              <a:t>ایران</a:t>
            </a:r>
            <a:r>
              <a:rPr lang="fa-IR" dirty="0" smtClean="0">
                <a:latin typeface="DimaShekasteh" pitchFamily="2" charset="0"/>
                <a:cs typeface="DimaShekasteh" pitchFamily="2" charset="0"/>
              </a:rPr>
              <a:t> </a:t>
            </a:r>
            <a:r>
              <a:rPr lang="fa-IR" dirty="0" smtClean="0">
                <a:solidFill>
                  <a:schemeClr val="accent5">
                    <a:lumMod val="60000"/>
                    <a:lumOff val="40000"/>
                  </a:schemeClr>
                </a:solidFill>
                <a:latin typeface="DimaShekasteh" pitchFamily="2" charset="0"/>
                <a:cs typeface="DimaShekasteh" pitchFamily="2" charset="0"/>
              </a:rPr>
              <a:t>و</a:t>
            </a:r>
            <a:r>
              <a:rPr lang="fa-IR" dirty="0" smtClean="0">
                <a:latin typeface="DimaShekasteh" pitchFamily="2" charset="0"/>
                <a:cs typeface="DimaShekasteh" pitchFamily="2" charset="0"/>
              </a:rPr>
              <a:t> </a:t>
            </a:r>
            <a:r>
              <a:rPr lang="fa-IR" dirty="0" smtClean="0">
                <a:solidFill>
                  <a:schemeClr val="accent5">
                    <a:lumMod val="50000"/>
                  </a:schemeClr>
                </a:solidFill>
                <a:latin typeface="DimaShekasteh" pitchFamily="2" charset="0"/>
                <a:cs typeface="DimaShekasteh" pitchFamily="2" charset="0"/>
              </a:rPr>
              <a:t>اسلام</a:t>
            </a:r>
            <a:endParaRPr lang="en-US" dirty="0">
              <a:solidFill>
                <a:schemeClr val="accent5">
                  <a:lumMod val="50000"/>
                </a:schemeClr>
              </a:solidFill>
              <a:latin typeface="DimaShekasteh" pitchFamily="2" charset="0"/>
              <a:cs typeface="DimaShekasteh" pitchFamily="2" charset="0"/>
            </a:endParaRPr>
          </a:p>
        </p:txBody>
      </p:sp>
      <p:sp>
        <p:nvSpPr>
          <p:cNvPr id="3" name="Subtitle 2"/>
          <p:cNvSpPr>
            <a:spLocks noGrp="1"/>
          </p:cNvSpPr>
          <p:nvPr>
            <p:ph type="subTitle" idx="1"/>
          </p:nvPr>
        </p:nvSpPr>
        <p:spPr>
          <a:xfrm>
            <a:off x="1371600" y="5486400"/>
            <a:ext cx="6400800" cy="838200"/>
          </a:xfrm>
        </p:spPr>
        <p:txBody>
          <a:bodyPr>
            <a:normAutofit fontScale="85000" lnSpcReduction="20000"/>
          </a:bodyPr>
          <a:lstStyle/>
          <a:p>
            <a:pPr rtl="1"/>
            <a:r>
              <a:rPr lang="fa-IR" sz="2000" dirty="0" smtClean="0">
                <a:latin typeface="B Yekan+" pitchFamily="2" charset="-78"/>
                <a:cs typeface="B Yekan+" pitchFamily="2" charset="-78"/>
              </a:rPr>
              <a:t>بررسی رنگهای استفاده شده در هنرهای اسلامی علی الخصوص معماری اسلامی </a:t>
            </a:r>
            <a:r>
              <a:rPr lang="fa-IR" sz="2000" dirty="0" smtClean="0">
                <a:latin typeface="B Yekan+" pitchFamily="2" charset="-78"/>
                <a:cs typeface="B Yekan+" pitchFamily="2" charset="-78"/>
              </a:rPr>
              <a:t>ایرانی</a:t>
            </a:r>
            <a:endParaRPr lang="en-US" sz="2000" dirty="0" smtClean="0">
              <a:latin typeface="B Yekan+" pitchFamily="2" charset="-78"/>
              <a:cs typeface="B Yekan+" pitchFamily="2" charset="-78"/>
            </a:endParaRPr>
          </a:p>
          <a:p>
            <a:pPr rtl="1"/>
            <a:r>
              <a:rPr lang="fa-IR" sz="2000" smtClean="0">
                <a:latin typeface="B Yekan+" pitchFamily="2" charset="-78"/>
                <a:cs typeface="B Yekan+" pitchFamily="2" charset="-78"/>
              </a:rPr>
              <a:t>روح الله بلوردی</a:t>
            </a:r>
            <a:endParaRPr lang="en-US" sz="2000" dirty="0">
              <a:latin typeface="B Yekan+" pitchFamily="2" charset="-78"/>
              <a:cs typeface="B Yekan+" pitchFamily="2" charset="-78"/>
            </a:endParaRPr>
          </a:p>
        </p:txBody>
      </p:sp>
      <p:pic>
        <p:nvPicPr>
          <p:cNvPr id="7170" name="Picture 2" descr="C:\Users\Dima\Desktop\photo_2016-11-13_23-39-52.jpg"/>
          <p:cNvPicPr>
            <a:picLocks noChangeAspect="1" noChangeArrowheads="1"/>
          </p:cNvPicPr>
          <p:nvPr/>
        </p:nvPicPr>
        <p:blipFill>
          <a:blip r:embed="rId2" cstate="print"/>
          <a:srcRect/>
          <a:stretch>
            <a:fillRect/>
          </a:stretch>
        </p:blipFill>
        <p:spPr bwMode="auto">
          <a:xfrm>
            <a:off x="2971800" y="3886200"/>
            <a:ext cx="3028950" cy="1514475"/>
          </a:xfrm>
          <a:prstGeom prst="rect">
            <a:avLst/>
          </a:prstGeom>
          <a:noFill/>
        </p:spPr>
      </p:pic>
      <p:pic>
        <p:nvPicPr>
          <p:cNvPr id="7171" name="Picture 3" descr="C:\Users\Dima\Desktop\kashi.jpg"/>
          <p:cNvPicPr>
            <a:picLocks noChangeAspect="1" noChangeArrowheads="1"/>
          </p:cNvPicPr>
          <p:nvPr/>
        </p:nvPicPr>
        <p:blipFill>
          <a:blip r:embed="rId3" cstate="print"/>
          <a:srcRect/>
          <a:stretch>
            <a:fillRect/>
          </a:stretch>
        </p:blipFill>
        <p:spPr bwMode="auto">
          <a:xfrm>
            <a:off x="2971800" y="1524000"/>
            <a:ext cx="3048000" cy="2139049"/>
          </a:xfrm>
          <a:prstGeom prst="rect">
            <a:avLst/>
          </a:prstGeom>
          <a:noFill/>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fa-IR" sz="2000" dirty="0" smtClean="0">
                <a:latin typeface="B Yekan+" pitchFamily="2" charset="-78"/>
                <a:cs typeface="B Yekan+" pitchFamily="2" charset="-78"/>
              </a:rPr>
              <a:t>صورتی ایرانی</a:t>
            </a:r>
          </a:p>
        </p:txBody>
      </p:sp>
      <p:sp>
        <p:nvSpPr>
          <p:cNvPr id="3" name="Content Placeholder 2"/>
          <p:cNvSpPr>
            <a:spLocks noGrp="1"/>
          </p:cNvSpPr>
          <p:nvPr>
            <p:ph idx="1"/>
          </p:nvPr>
        </p:nvSpPr>
        <p:spPr/>
        <p:txBody>
          <a:bodyPr>
            <a:normAutofit/>
          </a:bodyPr>
          <a:lstStyle/>
          <a:p>
            <a:pPr algn="r" rtl="1"/>
            <a:r>
              <a:rPr lang="fa-IR" sz="2000" dirty="0" smtClean="0">
                <a:latin typeface="B Yekan+" pitchFamily="2" charset="-78"/>
                <a:cs typeface="B Yekan+" pitchFamily="2" charset="-78"/>
              </a:rPr>
              <a:t>صورتی ایرانی رنگ دیگری در دنیا است که با نام ایران شناخته می شود.این رنگ در صنعت پوشاک شهرت دارد و اولین بار در سال۱۹۲۳ در ادبیات انگلیسی استفاده شده است.</a:t>
            </a:r>
            <a:endParaRPr lang="en-US" sz="2000" dirty="0">
              <a:latin typeface="B Yekan+" pitchFamily="2" charset="-78"/>
              <a:cs typeface="B Yekan+" pitchFamily="2" charset="-78"/>
            </a:endParaRPr>
          </a:p>
        </p:txBody>
      </p:sp>
      <p:pic>
        <p:nvPicPr>
          <p:cNvPr id="4098" name="Picture 2" descr="C:\Users\Dima\Desktop\New folder\3.jpg"/>
          <p:cNvPicPr>
            <a:picLocks noChangeAspect="1" noChangeArrowheads="1"/>
          </p:cNvPicPr>
          <p:nvPr/>
        </p:nvPicPr>
        <p:blipFill>
          <a:blip r:embed="rId2" cstate="print"/>
          <a:srcRect/>
          <a:stretch>
            <a:fillRect/>
          </a:stretch>
        </p:blipFill>
        <p:spPr bwMode="auto">
          <a:xfrm>
            <a:off x="3124200" y="3733800"/>
            <a:ext cx="2857500" cy="749300"/>
          </a:xfrm>
          <a:prstGeom prst="rect">
            <a:avLst/>
          </a:prstGeom>
          <a:noFill/>
        </p:spPr>
      </p:pic>
    </p:spTree>
  </p:cSld>
  <p:clrMapOvr>
    <a:masterClrMapping/>
  </p:clrMapOvr>
  <p:transition>
    <p:wedg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fa-IR" sz="2000" dirty="0" smtClean="0">
                <a:latin typeface="B Yekan+" pitchFamily="2" charset="-78"/>
                <a:cs typeface="B Yekan+" pitchFamily="2" charset="-78"/>
              </a:rPr>
              <a:t>سبز ایرانی</a:t>
            </a:r>
          </a:p>
        </p:txBody>
      </p:sp>
      <p:sp>
        <p:nvSpPr>
          <p:cNvPr id="3" name="Content Placeholder 2"/>
          <p:cNvSpPr>
            <a:spLocks noGrp="1"/>
          </p:cNvSpPr>
          <p:nvPr>
            <p:ph idx="1"/>
          </p:nvPr>
        </p:nvSpPr>
        <p:spPr/>
        <p:txBody>
          <a:bodyPr>
            <a:normAutofit/>
          </a:bodyPr>
          <a:lstStyle/>
          <a:p>
            <a:pPr algn="r" rtl="1"/>
            <a:r>
              <a:rPr lang="fa-IR" sz="2000" dirty="0" smtClean="0">
                <a:latin typeface="B Yekan+" pitchFamily="2" charset="-78"/>
                <a:cs typeface="B Yekan+" pitchFamily="2" charset="-78"/>
              </a:rPr>
              <a:t>یکی دیگر از رنگ هایی که با نام ایران و پرشین شناخته می شود سبز است. این رنگ که سبز ایرانی نام دارد مطابق با اسناد موجود برای اولین بار در سال ۱۹۸۲ در زبان انگلیسی استفاده شده است و معمولا در سفالگری و نیز فرش ایرانی استفاده می شود.</a:t>
            </a:r>
            <a:endParaRPr lang="en-US" sz="2000" dirty="0">
              <a:latin typeface="B Yekan+" pitchFamily="2" charset="-78"/>
              <a:cs typeface="B Yekan+" pitchFamily="2" charset="-78"/>
            </a:endParaRPr>
          </a:p>
        </p:txBody>
      </p:sp>
      <p:pic>
        <p:nvPicPr>
          <p:cNvPr id="5122" name="Picture 2" descr="C:\Users\Dima\Desktop\New folder\4.jpg"/>
          <p:cNvPicPr>
            <a:picLocks noChangeAspect="1" noChangeArrowheads="1"/>
          </p:cNvPicPr>
          <p:nvPr/>
        </p:nvPicPr>
        <p:blipFill>
          <a:blip r:embed="rId2" cstate="print"/>
          <a:srcRect/>
          <a:stretch>
            <a:fillRect/>
          </a:stretch>
        </p:blipFill>
        <p:spPr bwMode="auto">
          <a:xfrm>
            <a:off x="2903538" y="3665538"/>
            <a:ext cx="3390900" cy="952500"/>
          </a:xfrm>
          <a:prstGeom prst="rect">
            <a:avLst/>
          </a:prstGeom>
          <a:noFill/>
        </p:spPr>
      </p:pic>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fa-IR" sz="2000" dirty="0" smtClean="0">
                <a:latin typeface="B Yekan+" pitchFamily="2" charset="-78"/>
                <a:cs typeface="B Yekan+" pitchFamily="2" charset="-78"/>
              </a:rPr>
              <a:t>رز ایرانی</a:t>
            </a:r>
          </a:p>
        </p:txBody>
      </p:sp>
      <p:sp>
        <p:nvSpPr>
          <p:cNvPr id="3" name="Content Placeholder 2"/>
          <p:cNvSpPr>
            <a:spLocks noGrp="1"/>
          </p:cNvSpPr>
          <p:nvPr>
            <p:ph idx="1"/>
          </p:nvPr>
        </p:nvSpPr>
        <p:spPr/>
        <p:txBody>
          <a:bodyPr>
            <a:normAutofit/>
          </a:bodyPr>
          <a:lstStyle/>
          <a:p>
            <a:pPr algn="r" rtl="1"/>
            <a:r>
              <a:rPr lang="fa-IR" sz="2000" dirty="0" smtClean="0">
                <a:latin typeface="B Yekan+" pitchFamily="2" charset="-78"/>
                <a:cs typeface="B Yekan+" pitchFamily="2" charset="-78"/>
              </a:rPr>
              <a:t>رز ایرانی یکی دیگر از رنگ هایی است که از سال ۱۹۹۲ وارد ادبیات انگلیسی شده و به صورتی شباهت دارد.</a:t>
            </a:r>
          </a:p>
          <a:p>
            <a:pPr algn="r" rtl="1"/>
            <a:endParaRPr lang="fa-IR" sz="2000" dirty="0" smtClean="0">
              <a:latin typeface="B Yekan+" pitchFamily="2" charset="-78"/>
              <a:cs typeface="B Yekan+" pitchFamily="2" charset="-78"/>
            </a:endParaRPr>
          </a:p>
          <a:p>
            <a:pPr algn="r" rtl="1"/>
            <a:endParaRPr lang="fa-IR" sz="2000" dirty="0" smtClean="0">
              <a:latin typeface="B Yekan+" pitchFamily="2" charset="-78"/>
              <a:cs typeface="B Yekan+" pitchFamily="2" charset="-78"/>
            </a:endParaRPr>
          </a:p>
          <a:p>
            <a:pPr algn="r" rtl="1"/>
            <a:endParaRPr lang="fa-IR" sz="2000" dirty="0" smtClean="0">
              <a:latin typeface="B Yekan+" pitchFamily="2" charset="-78"/>
              <a:cs typeface="B Yekan+" pitchFamily="2" charset="-78"/>
            </a:endParaRPr>
          </a:p>
          <a:p>
            <a:pPr algn="r" rtl="1"/>
            <a:endParaRPr lang="fa-IR" sz="2000" dirty="0" smtClean="0">
              <a:latin typeface="B Yekan+" pitchFamily="2" charset="-78"/>
              <a:cs typeface="B Yekan+" pitchFamily="2" charset="-78"/>
            </a:endParaRPr>
          </a:p>
          <a:p>
            <a:pPr algn="r" rtl="1"/>
            <a:endParaRPr lang="fa-IR" sz="2000" dirty="0" smtClean="0">
              <a:latin typeface="B Yekan+" pitchFamily="2" charset="-78"/>
              <a:cs typeface="B Yekan+" pitchFamily="2" charset="-78"/>
            </a:endParaRPr>
          </a:p>
          <a:p>
            <a:pPr algn="r" rtl="1"/>
            <a:endParaRPr lang="fa-IR" sz="2000" dirty="0" smtClean="0">
              <a:latin typeface="B Yekan+" pitchFamily="2" charset="-78"/>
              <a:cs typeface="B Yekan+" pitchFamily="2" charset="-78"/>
            </a:endParaRPr>
          </a:p>
          <a:p>
            <a:pPr algn="r" rtl="1"/>
            <a:endParaRPr lang="fa-IR" sz="2000" dirty="0" smtClean="0">
              <a:latin typeface="B Yekan+" pitchFamily="2" charset="-78"/>
              <a:cs typeface="B Yekan+" pitchFamily="2" charset="-78"/>
            </a:endParaRPr>
          </a:p>
          <a:p>
            <a:pPr algn="r" rtl="1"/>
            <a:endParaRPr lang="fa-IR" sz="2000" dirty="0" smtClean="0">
              <a:latin typeface="B Yekan+" pitchFamily="2" charset="-78"/>
              <a:cs typeface="B Yekan+" pitchFamily="2" charset="-78"/>
            </a:endParaRPr>
          </a:p>
          <a:p>
            <a:pPr algn="r" rtl="1"/>
            <a:endParaRPr lang="fa-IR" sz="2000" dirty="0" smtClean="0">
              <a:latin typeface="B Yekan+" pitchFamily="2" charset="-78"/>
              <a:cs typeface="B Yekan+" pitchFamily="2" charset="-78"/>
            </a:endParaRPr>
          </a:p>
          <a:p>
            <a:pPr algn="r" rtl="1"/>
            <a:r>
              <a:rPr lang="fa-IR" sz="2000" dirty="0" smtClean="0">
                <a:latin typeface="B Yekan+" pitchFamily="2" charset="-78"/>
                <a:cs typeface="B Yekan+" pitchFamily="2" charset="-78"/>
              </a:rPr>
              <a:t>منبع : مهرنیوز</a:t>
            </a:r>
            <a:endParaRPr lang="en-US" sz="2000" dirty="0">
              <a:latin typeface="B Yekan+" pitchFamily="2" charset="-78"/>
              <a:cs typeface="B Yekan+" pitchFamily="2" charset="-78"/>
            </a:endParaRPr>
          </a:p>
        </p:txBody>
      </p:sp>
      <p:pic>
        <p:nvPicPr>
          <p:cNvPr id="6146" name="Picture 2" descr="C:\Users\Dima\Desktop\New folder\5.jpg"/>
          <p:cNvPicPr>
            <a:picLocks noChangeAspect="1" noChangeArrowheads="1"/>
          </p:cNvPicPr>
          <p:nvPr/>
        </p:nvPicPr>
        <p:blipFill>
          <a:blip r:embed="rId2" cstate="print"/>
          <a:srcRect/>
          <a:stretch>
            <a:fillRect/>
          </a:stretch>
        </p:blipFill>
        <p:spPr bwMode="auto">
          <a:xfrm>
            <a:off x="3124200" y="3200400"/>
            <a:ext cx="2946400" cy="901700"/>
          </a:xfrm>
          <a:prstGeom prst="rect">
            <a:avLst/>
          </a:prstGeom>
          <a:noFill/>
        </p:spPr>
      </p:pic>
    </p:spTree>
  </p:cSld>
  <p:clrMapOvr>
    <a:masterClrMapping/>
  </p:clrMapOvr>
  <p:transition>
    <p:wedg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fa-IR" sz="2000" dirty="0" smtClean="0">
                <a:latin typeface="B Yekan+" pitchFamily="2" charset="-78"/>
                <a:cs typeface="B Yekan+" pitchFamily="2" charset="-78"/>
              </a:rPr>
              <a:t>فهرست نام رنگ‌ها (رنگواژه‌ها)</a:t>
            </a:r>
          </a:p>
        </p:txBody>
      </p:sp>
      <p:sp>
        <p:nvSpPr>
          <p:cNvPr id="3" name="Content Placeholder 2"/>
          <p:cNvSpPr>
            <a:spLocks noGrp="1"/>
          </p:cNvSpPr>
          <p:nvPr>
            <p:ph idx="1"/>
          </p:nvPr>
        </p:nvSpPr>
        <p:spPr/>
        <p:txBody>
          <a:bodyPr>
            <a:normAutofit fontScale="85000" lnSpcReduction="10000"/>
          </a:bodyPr>
          <a:lstStyle/>
          <a:p>
            <a:pPr algn="r" rtl="1"/>
            <a:r>
              <a:rPr lang="fa-IR" sz="2000" dirty="0" smtClean="0">
                <a:latin typeface="B Yekan+" pitchFamily="2" charset="-78"/>
                <a:cs typeface="B Yekan+" pitchFamily="2" charset="-78"/>
              </a:rPr>
              <a:t>متأسفانه هیچ فهرست معتبری از نام رنگها به زبان پارسی وجود ندارد این فهرست تلاشی است برای جمع‌آوری نام رنگهای پارسی به علاوه نمونه‌ای از آن؛ لازم است ذکر شود برخی از این نام‌ها بیشتر در صنعت قالیبافی رواج داشته و حیات خود را وام دار آن هستند.</a:t>
            </a:r>
            <a:endParaRPr lang="en-US" sz="2000" dirty="0" smtClean="0">
              <a:latin typeface="B Yekan+" pitchFamily="2" charset="-78"/>
              <a:cs typeface="B Yekan+" pitchFamily="2" charset="-78"/>
            </a:endParaRPr>
          </a:p>
          <a:p>
            <a:pPr algn="r" rtl="1"/>
            <a:r>
              <a:rPr lang="fa-IR" sz="2000" dirty="0" smtClean="0">
                <a:solidFill>
                  <a:schemeClr val="accent6">
                    <a:lumMod val="75000"/>
                  </a:schemeClr>
                </a:solidFill>
                <a:latin typeface="B Yekan+" pitchFamily="2" charset="-78"/>
                <a:cs typeface="B Yekan+" pitchFamily="2" charset="-78"/>
              </a:rPr>
              <a:t>آبی    آبی آسمانی    آبی درباری    آبی دریایی    آبی کاربنی    آبی لجنی    آبی نفتی    آجری    آل    آلبالویی    اُخرایی (زرد تیره)    ارغوانی    استخوانی    بادمجونی    برگ سنجدی    برنجی    برنزی    بژ    بنفش    پرکلاغی    پوست پیازی    پوست گرگی    تاج خروسی    تریاکی    جگری    حنایی    خاکستری    خاکی    خردلی    خرمایی    دارچینی    دودی    دوغی    دلفینی    روناسی    زرد    زرد کهربایی    زرشکی    زعفرانی    زغالی    زیتونی    سبز    سبز ایرانی    سبز چمنی    سبز درباری    سبز کاهویی    سبز کلخنگی    سبز لجنی    سدری    سربی    سرخ    سرخ آتشی    سرخ گلی    سرخابی    سرمه‌ای    سفید    سفید یخچالی    سیاه (مشکی)    شرابی    شفقی    شکلاتی    شنگرفی    شیرشکری    شیری    صورتی    طلایی (زرین)    طوسی    عنابی    فندقی    فولادی    فیروزه‌ای    فیلی    قرمز (سرخ)    قرمز ایرانی    قرمز فالونی    قهوه‌ای    كاراملي    کرم    کله غازی    گردویی    گلبهی    گیلاسی    لاجوردی    لجنی    لیمویی    ماشی    مرجانی    مسی    مشکی (سیاه)    مغزپسته‌ای    نارنجی    نخودی    نقره‌ای (سیمین)    نوک مدادی    نیلی    نیلی سیر    هلویی    یاسی    یاقوتی    یخی    یشمی</a:t>
            </a:r>
          </a:p>
          <a:p>
            <a:pPr algn="r" rtl="1"/>
            <a:r>
              <a:rPr lang="fa-IR" sz="2000" dirty="0" smtClean="0">
                <a:latin typeface="B Yekan+" pitchFamily="2" charset="-78"/>
                <a:cs typeface="B Yekan+" pitchFamily="2" charset="-78"/>
              </a:rPr>
              <a:t>پرده‌ها و طیف‌های گوناگونی از هر کدام از رنگ‌های اصلی نیز وجود دارند که با افزودن واژه‌های «روشن، تیره، تند، سیر، مات، کمرنگ، پررنگ، مایل به، باز، کدر، متالیک و ...» نامگذاری می‌شوند.</a:t>
            </a:r>
          </a:p>
          <a:p>
            <a:pPr algn="r" rtl="1"/>
            <a:r>
              <a:rPr lang="fa-IR" sz="2000" dirty="0" smtClean="0">
                <a:latin typeface="B Yekan+" pitchFamily="2" charset="-78"/>
                <a:cs typeface="B Yekan+" pitchFamily="2" charset="-78"/>
              </a:rPr>
              <a:t>منبع : ویکی پدیا</a:t>
            </a:r>
            <a:endParaRPr lang="en-US" sz="2000" dirty="0">
              <a:latin typeface="B Yekan+" pitchFamily="2" charset="-78"/>
              <a:cs typeface="B Yekan+" pitchFamily="2" charset="-78"/>
            </a:endParaRPr>
          </a:p>
        </p:txBody>
      </p:sp>
    </p:spTree>
  </p:cSld>
  <p:clrMapOvr>
    <a:masterClrMapping/>
  </p:clrMapOvr>
  <p:transition>
    <p:cut thruBlk="1"/>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a:bodyPr>
          <a:lstStyle/>
          <a:p>
            <a:pPr rtl="1"/>
            <a:r>
              <a:rPr lang="fa-IR" sz="1600" dirty="0" smtClean="0">
                <a:latin typeface="B Yekan+" pitchFamily="2" charset="-78"/>
                <a:cs typeface="B Yekan+" pitchFamily="2" charset="-78"/>
              </a:rPr>
              <a:t>روانشناسی رنگ نام</a:t>
            </a:r>
            <a:endParaRPr lang="en-US" sz="1600" dirty="0">
              <a:latin typeface="B Yekan+" pitchFamily="2" charset="-78"/>
              <a:cs typeface="B Yekan+" pitchFamily="2" charset="-78"/>
            </a:endParaRPr>
          </a:p>
        </p:txBody>
      </p:sp>
      <p:sp>
        <p:nvSpPr>
          <p:cNvPr id="3" name="Content Placeholder 2"/>
          <p:cNvSpPr>
            <a:spLocks noGrp="1"/>
          </p:cNvSpPr>
          <p:nvPr>
            <p:ph idx="1"/>
          </p:nvPr>
        </p:nvSpPr>
        <p:spPr>
          <a:xfrm>
            <a:off x="457200" y="762000"/>
            <a:ext cx="8229600" cy="5364163"/>
          </a:xfrm>
        </p:spPr>
        <p:txBody>
          <a:bodyPr>
            <a:normAutofit fontScale="92500" lnSpcReduction="10000"/>
          </a:bodyPr>
          <a:lstStyle/>
          <a:p>
            <a:pPr algn="r" rtl="1"/>
            <a:r>
              <a:rPr lang="fa-IR" sz="1600" dirty="0" smtClean="0">
                <a:latin typeface="B Yekan+" pitchFamily="2" charset="-78"/>
                <a:cs typeface="B Yekan+" pitchFamily="2" charset="-78"/>
              </a:rPr>
              <a:t>اسم شما چه رنگی است؟ چی؟ مگر اسم‌ها هم رنگ دارند؟ پس چی که دارند! تازه اگر شما بدانید اسم‌تان چه رنگی است شاید خیلی از مشکلات‌تان در زندگی حل شود. چی؟ باور نمی‌کنید؟ پس این مطلب را تا انتها بخوانید و متوجه شوید که اسم‌تان رنگ دارد و شناسایی این رنگ خیلی در موفقیت شما موثر است.</a:t>
            </a:r>
          </a:p>
          <a:p>
            <a:pPr algn="r" rtl="1"/>
            <a:endParaRPr lang="fa-IR" sz="1600" dirty="0" smtClean="0">
              <a:latin typeface="B Yekan+" pitchFamily="2" charset="-78"/>
              <a:cs typeface="B Yekan+" pitchFamily="2" charset="-78"/>
            </a:endParaRPr>
          </a:p>
          <a:p>
            <a:pPr algn="r" rtl="1"/>
            <a:r>
              <a:rPr lang="fa-IR" sz="1600" dirty="0" smtClean="0">
                <a:solidFill>
                  <a:srgbClr val="FF0000"/>
                </a:solidFill>
                <a:latin typeface="B Yekan+" pitchFamily="2" charset="-78"/>
                <a:cs typeface="B Yekan+" pitchFamily="2" charset="-78"/>
              </a:rPr>
              <a:t>رنگ‌های هماهنگ با ارقام و حروف عبارتند از: </a:t>
            </a:r>
          </a:p>
          <a:p>
            <a:pPr algn="r" rtl="1"/>
            <a:r>
              <a:rPr lang="fa-IR" sz="1600" dirty="0" smtClean="0">
                <a:latin typeface="B Yekan+" pitchFamily="2" charset="-78"/>
                <a:cs typeface="B Yekan+" pitchFamily="2" charset="-78"/>
              </a:rPr>
              <a:t>قرمز: ۱ ش ج س الف</a:t>
            </a:r>
          </a:p>
          <a:p>
            <a:pPr algn="r" rtl="1"/>
            <a:r>
              <a:rPr lang="fa-IR" sz="1600" dirty="0" smtClean="0">
                <a:latin typeface="B Yekan+" pitchFamily="2" charset="-78"/>
                <a:cs typeface="B Yekan+" pitchFamily="2" charset="-78"/>
              </a:rPr>
              <a:t>نارنجی:‌ ‌‌‌۲ ت ث ک ب</a:t>
            </a:r>
          </a:p>
          <a:p>
            <a:pPr algn="r" rtl="1"/>
            <a:r>
              <a:rPr lang="fa-IR" sz="1600" dirty="0" smtClean="0">
                <a:latin typeface="B Yekan+" pitchFamily="2" charset="-78"/>
                <a:cs typeface="B Yekan+" pitchFamily="2" charset="-78"/>
              </a:rPr>
              <a:t>زرد: ۳ ی ل ص ض</a:t>
            </a:r>
          </a:p>
          <a:p>
            <a:pPr algn="r" rtl="1"/>
            <a:r>
              <a:rPr lang="fa-IR" sz="1600" dirty="0" smtClean="0">
                <a:latin typeface="B Yekan+" pitchFamily="2" charset="-78"/>
                <a:cs typeface="B Yekan+" pitchFamily="2" charset="-78"/>
              </a:rPr>
              <a:t>سبز: ‌۴ و م د ژ</a:t>
            </a:r>
          </a:p>
          <a:p>
            <a:pPr algn="r" rtl="1"/>
            <a:r>
              <a:rPr lang="fa-IR" sz="1600" dirty="0" smtClean="0">
                <a:latin typeface="B Yekan+" pitchFamily="2" charset="-78"/>
                <a:cs typeface="B Yekan+" pitchFamily="2" charset="-78"/>
              </a:rPr>
              <a:t>آبی: ۵ چ ن ط ظ</a:t>
            </a:r>
          </a:p>
          <a:p>
            <a:pPr algn="r" rtl="1"/>
            <a:r>
              <a:rPr lang="fa-IR" sz="1600" dirty="0" smtClean="0">
                <a:latin typeface="B Yekan+" pitchFamily="2" charset="-78"/>
                <a:cs typeface="B Yekan+" pitchFamily="2" charset="-78"/>
              </a:rPr>
              <a:t>نیلی: ۶ ح خ ف</a:t>
            </a:r>
          </a:p>
          <a:p>
            <a:pPr algn="r" rtl="1"/>
            <a:r>
              <a:rPr lang="fa-IR" sz="1600" dirty="0" smtClean="0">
                <a:latin typeface="B Yekan+" pitchFamily="2" charset="-78"/>
                <a:cs typeface="B Yekan+" pitchFamily="2" charset="-78"/>
              </a:rPr>
              <a:t>بنفش: ۷ ع پ غ</a:t>
            </a:r>
          </a:p>
          <a:p>
            <a:pPr algn="r" rtl="1"/>
            <a:r>
              <a:rPr lang="fa-IR" sz="1600" dirty="0" smtClean="0">
                <a:latin typeface="B Yekan+" pitchFamily="2" charset="-78"/>
                <a:cs typeface="B Yekan+" pitchFamily="2" charset="-78"/>
              </a:rPr>
              <a:t>صورتی: ۸ ز ق ه</a:t>
            </a:r>
          </a:p>
          <a:p>
            <a:pPr algn="r" rtl="1"/>
            <a:r>
              <a:rPr lang="fa-IR" sz="1600" dirty="0" smtClean="0">
                <a:latin typeface="B Yekan+" pitchFamily="2" charset="-78"/>
                <a:cs typeface="B Yekan+" pitchFamily="2" charset="-78"/>
              </a:rPr>
              <a:t>طلایی: ۹ ر ذ گ</a:t>
            </a:r>
          </a:p>
          <a:p>
            <a:pPr algn="r" rtl="1"/>
            <a:endParaRPr lang="fa-IR" sz="1600" dirty="0" smtClean="0">
              <a:latin typeface="B Yekan+" pitchFamily="2" charset="-78"/>
              <a:cs typeface="B Yekan+" pitchFamily="2" charset="-78"/>
            </a:endParaRPr>
          </a:p>
          <a:p>
            <a:pPr algn="r" rtl="1"/>
            <a:r>
              <a:rPr lang="fa-IR" sz="1600" dirty="0" smtClean="0">
                <a:solidFill>
                  <a:srgbClr val="0070C0"/>
                </a:solidFill>
                <a:latin typeface="B Yekan+" pitchFamily="2" charset="-78"/>
                <a:cs typeface="B Yekan+" pitchFamily="2" charset="-78"/>
              </a:rPr>
              <a:t>مثال: از اسم خودم مثال می‌آورم. مثلا من «سیاووش ابدی» هستم. حالا ببینیم سیاوش ابدی، چه رنگی است.</a:t>
            </a:r>
          </a:p>
          <a:p>
            <a:pPr algn="r" rtl="1"/>
            <a:r>
              <a:rPr lang="fa-IR" sz="1600" dirty="0" smtClean="0">
                <a:solidFill>
                  <a:srgbClr val="0070C0"/>
                </a:solidFill>
                <a:latin typeface="B Yekan+" pitchFamily="2" charset="-78"/>
                <a:cs typeface="B Yekan+" pitchFamily="2" charset="-78"/>
              </a:rPr>
              <a:t>س۱ ی۳ الف۱ و۴ ش۱ الف۱ ب۲ د۴ ی۳</a:t>
            </a:r>
          </a:p>
          <a:p>
            <a:pPr algn="r" rtl="1"/>
            <a:r>
              <a:rPr lang="fa-IR" sz="1600" dirty="0" smtClean="0">
                <a:solidFill>
                  <a:srgbClr val="0070C0"/>
                </a:solidFill>
                <a:latin typeface="B Yekan+" pitchFamily="2" charset="-78"/>
                <a:cs typeface="B Yekan+" pitchFamily="2" charset="-78"/>
              </a:rPr>
              <a:t>سپس اعداد را با هم جمع می‌کنیم:</a:t>
            </a:r>
          </a:p>
          <a:p>
            <a:pPr algn="r" rtl="1"/>
            <a:r>
              <a:rPr lang="fa-IR" sz="1600" dirty="0" smtClean="0">
                <a:solidFill>
                  <a:srgbClr val="0070C0"/>
                </a:solidFill>
                <a:latin typeface="B Yekan+" pitchFamily="2" charset="-78"/>
                <a:cs typeface="B Yekan+" pitchFamily="2" charset="-78"/>
              </a:rPr>
              <a:t>۲۰=۱+۳+۱+۴+۱+۱+۲+۴+۳</a:t>
            </a:r>
          </a:p>
          <a:p>
            <a:pPr algn="r" rtl="1"/>
            <a:r>
              <a:rPr lang="fa-IR" sz="1600" dirty="0" smtClean="0">
                <a:solidFill>
                  <a:srgbClr val="0070C0"/>
                </a:solidFill>
                <a:latin typeface="B Yekan+" pitchFamily="2" charset="-78"/>
                <a:cs typeface="B Yekan+" pitchFamily="2" charset="-78"/>
              </a:rPr>
              <a:t>باز هم ۲ عدد را با هم جمع می‌کنیم:</a:t>
            </a:r>
          </a:p>
          <a:p>
            <a:pPr algn="r" rtl="1"/>
            <a:r>
              <a:rPr lang="fa-IR" sz="1600" dirty="0" smtClean="0">
                <a:solidFill>
                  <a:srgbClr val="0070C0"/>
                </a:solidFill>
                <a:latin typeface="B Yekan+" pitchFamily="2" charset="-78"/>
                <a:cs typeface="B Yekan+" pitchFamily="2" charset="-78"/>
              </a:rPr>
              <a:t>۲=۰+۲ عدد ۲ مربوط به رنگ نارنجی است.</a:t>
            </a:r>
            <a:endParaRPr lang="en-US" sz="1600" dirty="0">
              <a:solidFill>
                <a:srgbClr val="0070C0"/>
              </a:solidFill>
              <a:latin typeface="B Yekan+" pitchFamily="2" charset="-78"/>
              <a:cs typeface="B Yekan+" pitchFamily="2" charset="-78"/>
            </a:endParaRPr>
          </a:p>
        </p:txBody>
      </p:sp>
    </p:spTree>
  </p:cSld>
  <p:clrMapOvr>
    <a:masterClrMapping/>
  </p:clrMapOvr>
  <p:transition>
    <p:cut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rtl="1"/>
            <a:r>
              <a:rPr lang="fa-IR" sz="2000" dirty="0" smtClean="0">
                <a:latin typeface="B Yekan+" pitchFamily="2" charset="-78"/>
                <a:cs typeface="B Yekan+" pitchFamily="2" charset="-78"/>
              </a:rPr>
              <a:t>روانشانسی هر رنگ</a:t>
            </a:r>
            <a:endParaRPr lang="en-US" sz="2000" dirty="0">
              <a:latin typeface="B Yekan+" pitchFamily="2" charset="-78"/>
              <a:cs typeface="B Yekan+" pitchFamily="2" charset="-78"/>
            </a:endParaRPr>
          </a:p>
        </p:txBody>
      </p:sp>
      <p:sp>
        <p:nvSpPr>
          <p:cNvPr id="3" name="Content Placeholder 2"/>
          <p:cNvSpPr>
            <a:spLocks noGrp="1"/>
          </p:cNvSpPr>
          <p:nvPr>
            <p:ph idx="1"/>
          </p:nvPr>
        </p:nvSpPr>
        <p:spPr/>
        <p:txBody>
          <a:bodyPr>
            <a:normAutofit fontScale="77500" lnSpcReduction="20000"/>
          </a:bodyPr>
          <a:lstStyle/>
          <a:p>
            <a:pPr algn="r" rtl="1"/>
            <a:r>
              <a:rPr lang="fa-IR" sz="2000" dirty="0" smtClean="0">
                <a:solidFill>
                  <a:schemeClr val="accent2">
                    <a:lumMod val="60000"/>
                    <a:lumOff val="40000"/>
                  </a:schemeClr>
                </a:solidFill>
                <a:latin typeface="B Yekan+" pitchFamily="2" charset="-78"/>
                <a:cs typeface="B Yekan+" pitchFamily="2" charset="-78"/>
              </a:rPr>
              <a:t>صورتی</a:t>
            </a:r>
          </a:p>
          <a:p>
            <a:pPr algn="r" rtl="1"/>
            <a:r>
              <a:rPr lang="fa-IR" sz="2000" dirty="0" smtClean="0">
                <a:solidFill>
                  <a:schemeClr val="bg1">
                    <a:lumMod val="65000"/>
                  </a:schemeClr>
                </a:solidFill>
                <a:latin typeface="B Yekan+" pitchFamily="2" charset="-78"/>
                <a:cs typeface="B Yekan+" pitchFamily="2" charset="-78"/>
              </a:rPr>
              <a:t>قدرت جسمی بالایی دارید به خاطر اراده بالایی که دارید.</a:t>
            </a:r>
          </a:p>
          <a:p>
            <a:pPr algn="r" rtl="1"/>
            <a:r>
              <a:rPr lang="fa-IR" sz="2000" dirty="0" smtClean="0">
                <a:solidFill>
                  <a:schemeClr val="accent6">
                    <a:lumMod val="75000"/>
                  </a:schemeClr>
                </a:solidFill>
                <a:latin typeface="B Yekan+" pitchFamily="2" charset="-78"/>
                <a:cs typeface="B Yekan+" pitchFamily="2" charset="-78"/>
              </a:rPr>
              <a:t>نارنجی</a:t>
            </a:r>
          </a:p>
          <a:p>
            <a:pPr algn="r" rtl="1"/>
            <a:r>
              <a:rPr lang="fa-IR" sz="2000" dirty="0" smtClean="0">
                <a:solidFill>
                  <a:schemeClr val="bg1">
                    <a:lumMod val="65000"/>
                  </a:schemeClr>
                </a:solidFill>
                <a:latin typeface="B Yekan+" pitchFamily="2" charset="-78"/>
                <a:cs typeface="B Yekan+" pitchFamily="2" charset="-78"/>
              </a:rPr>
              <a:t>شوخ‌طبعی و بذله‌گویی به‌خصوصی را که به ارث برده‌اید.</a:t>
            </a:r>
          </a:p>
          <a:p>
            <a:pPr algn="r" rtl="1"/>
            <a:r>
              <a:rPr lang="fa-IR" sz="2000" dirty="0" smtClean="0">
                <a:solidFill>
                  <a:schemeClr val="tx2">
                    <a:lumMod val="60000"/>
                    <a:lumOff val="40000"/>
                  </a:schemeClr>
                </a:solidFill>
                <a:latin typeface="B Yekan+" pitchFamily="2" charset="-78"/>
                <a:cs typeface="B Yekan+" pitchFamily="2" charset="-78"/>
              </a:rPr>
              <a:t>آبی</a:t>
            </a:r>
          </a:p>
          <a:p>
            <a:pPr algn="r" rtl="1"/>
            <a:r>
              <a:rPr lang="fa-IR" sz="2000" dirty="0" smtClean="0">
                <a:solidFill>
                  <a:schemeClr val="bg1">
                    <a:lumMod val="65000"/>
                  </a:schemeClr>
                </a:solidFill>
                <a:latin typeface="B Yekan+" pitchFamily="2" charset="-78"/>
                <a:cs typeface="B Yekan+" pitchFamily="2" charset="-78"/>
              </a:rPr>
              <a:t>به احتمال قوی دیگران شما را شخصی بدون تعارف و غیر تشریفاتی می‌دانند .</a:t>
            </a:r>
          </a:p>
          <a:p>
            <a:pPr algn="r" rtl="1"/>
            <a:r>
              <a:rPr lang="fa-IR" sz="2000" dirty="0" smtClean="0">
                <a:solidFill>
                  <a:schemeClr val="accent2">
                    <a:lumMod val="75000"/>
                  </a:schemeClr>
                </a:solidFill>
                <a:latin typeface="B Yekan+" pitchFamily="2" charset="-78"/>
                <a:cs typeface="B Yekan+" pitchFamily="2" charset="-78"/>
              </a:rPr>
              <a:t>بنفش</a:t>
            </a:r>
          </a:p>
          <a:p>
            <a:pPr algn="r" rtl="1"/>
            <a:r>
              <a:rPr lang="fa-IR" sz="2000" dirty="0" smtClean="0">
                <a:solidFill>
                  <a:schemeClr val="bg1">
                    <a:lumMod val="65000"/>
                  </a:schemeClr>
                </a:solidFill>
                <a:latin typeface="B Yekan+" pitchFamily="2" charset="-78"/>
                <a:cs typeface="B Yekan+" pitchFamily="2" charset="-78"/>
              </a:rPr>
              <a:t>عاشق کندوکاو و جست‌وجو در عمق هر پدیده هستید .</a:t>
            </a:r>
          </a:p>
          <a:p>
            <a:pPr algn="r" rtl="1"/>
            <a:r>
              <a:rPr lang="fa-IR" sz="2000" dirty="0" smtClean="0">
                <a:solidFill>
                  <a:srgbClr val="FF0000"/>
                </a:solidFill>
                <a:latin typeface="B Yekan+" pitchFamily="2" charset="-78"/>
                <a:cs typeface="B Yekan+" pitchFamily="2" charset="-78"/>
              </a:rPr>
              <a:t>قرمز</a:t>
            </a:r>
          </a:p>
          <a:p>
            <a:pPr algn="r" rtl="1"/>
            <a:r>
              <a:rPr lang="fa-IR" sz="2000" dirty="0" smtClean="0">
                <a:solidFill>
                  <a:schemeClr val="bg1">
                    <a:lumMod val="65000"/>
                  </a:schemeClr>
                </a:solidFill>
                <a:latin typeface="B Yekan+" pitchFamily="2" charset="-78"/>
                <a:cs typeface="B Yekan+" pitchFamily="2" charset="-78"/>
              </a:rPr>
              <a:t>بسیار جاه‌طلب بوده و گاهی برای رسیدن به اهداف خود ممکن است از دیگران هم مایه بگذارید.</a:t>
            </a:r>
          </a:p>
          <a:p>
            <a:pPr algn="r" rtl="1"/>
            <a:r>
              <a:rPr lang="fa-IR" sz="2000" dirty="0" smtClean="0">
                <a:solidFill>
                  <a:srgbClr val="FFFF00"/>
                </a:solidFill>
                <a:latin typeface="B Yekan+" pitchFamily="2" charset="-78"/>
                <a:cs typeface="B Yekan+" pitchFamily="2" charset="-78"/>
              </a:rPr>
              <a:t>زرد</a:t>
            </a:r>
          </a:p>
          <a:p>
            <a:pPr algn="r" rtl="1"/>
            <a:r>
              <a:rPr lang="fa-IR" sz="2000" dirty="0" smtClean="0">
                <a:solidFill>
                  <a:schemeClr val="bg1">
                    <a:lumMod val="65000"/>
                  </a:schemeClr>
                </a:solidFill>
                <a:latin typeface="B Yekan+" pitchFamily="2" charset="-78"/>
                <a:cs typeface="B Yekan+" pitchFamily="2" charset="-78"/>
              </a:rPr>
              <a:t>بسیار تیزهوش هستید. شخصیتی بسیار خوش‌بین و فعال دارید.</a:t>
            </a:r>
          </a:p>
          <a:p>
            <a:pPr algn="r" rtl="1"/>
            <a:r>
              <a:rPr lang="fa-IR" sz="2000" dirty="0" smtClean="0">
                <a:solidFill>
                  <a:srgbClr val="FFC000"/>
                </a:solidFill>
                <a:latin typeface="B Yekan+" pitchFamily="2" charset="-78"/>
                <a:cs typeface="B Yekan+" pitchFamily="2" charset="-78"/>
              </a:rPr>
              <a:t>طلایی</a:t>
            </a:r>
          </a:p>
          <a:p>
            <a:pPr algn="r" rtl="1"/>
            <a:r>
              <a:rPr lang="fa-IR" sz="2000" dirty="0" smtClean="0">
                <a:solidFill>
                  <a:schemeClr val="bg1">
                    <a:lumMod val="65000"/>
                  </a:schemeClr>
                </a:solidFill>
                <a:latin typeface="B Yekan+" pitchFamily="2" charset="-78"/>
                <a:cs typeface="B Yekan+" pitchFamily="2" charset="-78"/>
              </a:rPr>
              <a:t>در هر چیزی فقط حد بالای آن می‌تواند رضایت خاطر شما را برآورده کند.</a:t>
            </a:r>
          </a:p>
          <a:p>
            <a:pPr algn="r" rtl="1"/>
            <a:r>
              <a:rPr lang="fa-IR" sz="2000" dirty="0" smtClean="0">
                <a:solidFill>
                  <a:schemeClr val="tx2">
                    <a:lumMod val="20000"/>
                    <a:lumOff val="80000"/>
                  </a:schemeClr>
                </a:solidFill>
                <a:latin typeface="B Yekan+" pitchFamily="2" charset="-78"/>
                <a:cs typeface="B Yekan+" pitchFamily="2" charset="-78"/>
              </a:rPr>
              <a:t>نیلی</a:t>
            </a:r>
          </a:p>
          <a:p>
            <a:pPr algn="r" rtl="1"/>
            <a:r>
              <a:rPr lang="fa-IR" sz="2000" dirty="0" smtClean="0">
                <a:solidFill>
                  <a:schemeClr val="bg1">
                    <a:lumMod val="65000"/>
                  </a:schemeClr>
                </a:solidFill>
                <a:latin typeface="B Yekan+" pitchFamily="2" charset="-78"/>
                <a:cs typeface="B Yekan+" pitchFamily="2" charset="-78"/>
              </a:rPr>
              <a:t>زندگی شما بیشتر به زندگی عارفان شباهت دارد.</a:t>
            </a:r>
          </a:p>
          <a:p>
            <a:pPr algn="r" rtl="1"/>
            <a:r>
              <a:rPr lang="fa-IR" sz="2000" dirty="0" smtClean="0">
                <a:solidFill>
                  <a:srgbClr val="92D050"/>
                </a:solidFill>
                <a:latin typeface="B Yekan+" pitchFamily="2" charset="-78"/>
                <a:cs typeface="B Yekan+" pitchFamily="2" charset="-78"/>
              </a:rPr>
              <a:t>سبز</a:t>
            </a:r>
          </a:p>
          <a:p>
            <a:pPr algn="r" rtl="1"/>
            <a:r>
              <a:rPr lang="fa-IR" sz="2000" dirty="0" smtClean="0">
                <a:solidFill>
                  <a:schemeClr val="bg1">
                    <a:lumMod val="65000"/>
                  </a:schemeClr>
                </a:solidFill>
                <a:latin typeface="B Yekan+" pitchFamily="2" charset="-78"/>
                <a:cs typeface="B Yekan+" pitchFamily="2" charset="-78"/>
              </a:rPr>
              <a:t>برای شما خیلی مهم است که برنامه روزانه داشته باشید.</a:t>
            </a:r>
          </a:p>
          <a:p>
            <a:pPr algn="r" rtl="1"/>
            <a:endParaRPr lang="fa-IR" sz="2000" dirty="0" smtClean="0">
              <a:latin typeface="B Yekan+" pitchFamily="2" charset="-78"/>
              <a:cs typeface="B Yekan+" pitchFamily="2" charset="-78"/>
            </a:endParaRPr>
          </a:p>
          <a:p>
            <a:pPr algn="r" rtl="1"/>
            <a:endParaRPr lang="en-US" sz="2000" dirty="0">
              <a:latin typeface="B Yekan+" pitchFamily="2" charset="-78"/>
              <a:cs typeface="B Yekan+" pitchFamily="2" charset="-78"/>
            </a:endParaRPr>
          </a:p>
        </p:txBody>
      </p:sp>
    </p:spTree>
  </p:cSld>
  <p:clrMapOvr>
    <a:masterClrMapping/>
  </p:clrMapOvr>
  <p:transition>
    <p:cut thruBlk="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fa-IR" sz="1800" dirty="0" smtClean="0">
                <a:latin typeface="B Yekan+" pitchFamily="2" charset="-78"/>
                <a:cs typeface="B Yekan+" pitchFamily="2" charset="-78"/>
              </a:rPr>
              <a:t>رنگ در ادیان</a:t>
            </a:r>
            <a:endParaRPr lang="en-US" sz="1800" dirty="0">
              <a:latin typeface="B Yekan+" pitchFamily="2" charset="-78"/>
              <a:cs typeface="B Yekan+" pitchFamily="2" charset="-78"/>
            </a:endParaRPr>
          </a:p>
        </p:txBody>
      </p:sp>
      <p:sp>
        <p:nvSpPr>
          <p:cNvPr id="3" name="Content Placeholder 2"/>
          <p:cNvSpPr>
            <a:spLocks noGrp="1"/>
          </p:cNvSpPr>
          <p:nvPr>
            <p:ph idx="1"/>
          </p:nvPr>
        </p:nvSpPr>
        <p:spPr/>
        <p:txBody>
          <a:bodyPr>
            <a:normAutofit/>
          </a:bodyPr>
          <a:lstStyle/>
          <a:p>
            <a:pPr algn="r" rtl="1"/>
            <a:r>
              <a:rPr lang="fa-IR" sz="1800" dirty="0" smtClean="0">
                <a:latin typeface="B Yekan+" pitchFamily="2" charset="-78"/>
                <a:cs typeface="B Yekan+" pitchFamily="2" charset="-78"/>
              </a:rPr>
              <a:t> رنگ‌ها در گذشته بيانگر نيروهاي خير و شر بودند، گاه تداعي‌کننده ابليس و پليدي و ناپاکي و گاه نشانه تقدس و پاکي و خير بودند. همچنين رنگها در ترکيب با فرم‌هاي مختلف براي نگهداري بشر از نيروهاي شر مورد استفاده قرار مي‌گرفتند.</a:t>
            </a:r>
          </a:p>
          <a:p>
            <a:pPr algn="r" rtl="1"/>
            <a:endParaRPr lang="fa-IR" sz="1800" dirty="0" smtClean="0">
              <a:latin typeface="B Yekan+" pitchFamily="2" charset="-78"/>
              <a:cs typeface="B Yekan+" pitchFamily="2" charset="-78"/>
            </a:endParaRPr>
          </a:p>
          <a:p>
            <a:pPr algn="r" rtl="1"/>
            <a:r>
              <a:rPr lang="fa-IR" sz="3600" dirty="0" smtClean="0">
                <a:solidFill>
                  <a:srgbClr val="FFC000"/>
                </a:solidFill>
                <a:latin typeface="B Yekan+" pitchFamily="2" charset="-78"/>
                <a:cs typeface="B Yekan+" pitchFamily="2" charset="-78"/>
              </a:rPr>
              <a:t>رنگ زرد در ميان بودايي‌ها</a:t>
            </a:r>
          </a:p>
          <a:p>
            <a:pPr algn="r" rtl="1"/>
            <a:r>
              <a:rPr lang="fa-IR" sz="3600" dirty="0" smtClean="0">
                <a:solidFill>
                  <a:srgbClr val="C00000"/>
                </a:solidFill>
                <a:latin typeface="B Yekan+" pitchFamily="2" charset="-78"/>
                <a:cs typeface="B Yekan+" pitchFamily="2" charset="-78"/>
              </a:rPr>
              <a:t>قرمز در ميان هندوها</a:t>
            </a:r>
          </a:p>
          <a:p>
            <a:pPr algn="r" rtl="1"/>
            <a:r>
              <a:rPr lang="fa-IR" sz="3600" dirty="0" smtClean="0">
                <a:solidFill>
                  <a:schemeClr val="accent3">
                    <a:lumMod val="75000"/>
                  </a:schemeClr>
                </a:solidFill>
                <a:latin typeface="B Yekan+" pitchFamily="2" charset="-78"/>
                <a:cs typeface="B Yekan+" pitchFamily="2" charset="-78"/>
              </a:rPr>
              <a:t>سبز زمردين در ميان مسيحيان</a:t>
            </a:r>
          </a:p>
          <a:p>
            <a:pPr algn="r" rtl="1"/>
            <a:r>
              <a:rPr lang="fa-IR" sz="3600" dirty="0" smtClean="0">
                <a:solidFill>
                  <a:schemeClr val="accent5">
                    <a:lumMod val="60000"/>
                    <a:lumOff val="40000"/>
                  </a:schemeClr>
                </a:solidFill>
                <a:latin typeface="B Yekan+" pitchFamily="2" charset="-78"/>
                <a:cs typeface="B Yekan+" pitchFamily="2" charset="-78"/>
              </a:rPr>
              <a:t>فيروزه‌اي و سبز در ميان مسلمانان (و ايرانيان)</a:t>
            </a:r>
          </a:p>
          <a:p>
            <a:pPr algn="r" rtl="1"/>
            <a:endParaRPr lang="en-US" sz="1800" dirty="0">
              <a:latin typeface="B Yekan+" pitchFamily="2" charset="-78"/>
              <a:cs typeface="B Yekan+" pitchFamily="2" charset="-78"/>
            </a:endParaRPr>
          </a:p>
        </p:txBody>
      </p:sp>
    </p:spTree>
  </p:cSld>
  <p:clrMapOvr>
    <a:masterClrMapping/>
  </p:clrMapOvr>
  <p:transition>
    <p:wipe dir="u"/>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fa-IR" sz="1800" dirty="0" smtClean="0">
                <a:latin typeface="B Yekan+" pitchFamily="2" charset="-78"/>
                <a:cs typeface="B Yekan+" pitchFamily="2" charset="-78"/>
              </a:rPr>
              <a:t>رنگهای اصلی در قدیم</a:t>
            </a:r>
            <a:endParaRPr lang="en-US" sz="1800" dirty="0">
              <a:latin typeface="B Yekan+" pitchFamily="2" charset="-78"/>
              <a:cs typeface="B Yekan+" pitchFamily="2" charset="-78"/>
            </a:endParaRPr>
          </a:p>
        </p:txBody>
      </p:sp>
      <p:sp>
        <p:nvSpPr>
          <p:cNvPr id="3" name="Content Placeholder 2"/>
          <p:cNvSpPr>
            <a:spLocks noGrp="1"/>
          </p:cNvSpPr>
          <p:nvPr>
            <p:ph idx="1"/>
          </p:nvPr>
        </p:nvSpPr>
        <p:spPr/>
        <p:txBody>
          <a:bodyPr>
            <a:normAutofit/>
          </a:bodyPr>
          <a:lstStyle/>
          <a:p>
            <a:pPr algn="r" rtl="1"/>
            <a:r>
              <a:rPr lang="fa-IR" sz="1600" dirty="0" smtClean="0">
                <a:latin typeface="B Yekan+" pitchFamily="2" charset="-78"/>
                <a:cs typeface="B Yekan+" pitchFamily="2" charset="-78"/>
              </a:rPr>
              <a:t>قدما رنگهاي اصلي را هفت گونه مي دانستند و نيز برخي اقوام در گويشهاي خود هفت رنگ اصلي،</a:t>
            </a:r>
          </a:p>
          <a:p>
            <a:pPr algn="r" rtl="1"/>
            <a:r>
              <a:rPr lang="fa-IR" sz="2800" dirty="0" smtClean="0">
                <a:latin typeface="B Yekan+" pitchFamily="2" charset="-78"/>
                <a:cs typeface="B Yekan+" pitchFamily="2" charset="-78"/>
              </a:rPr>
              <a:t>سياه</a:t>
            </a:r>
          </a:p>
          <a:p>
            <a:pPr algn="r" rtl="1"/>
            <a:r>
              <a:rPr lang="fa-IR" sz="2800" dirty="0" smtClean="0">
                <a:latin typeface="B Yekan+" pitchFamily="2" charset="-78"/>
                <a:cs typeface="B Yekan+" pitchFamily="2" charset="-78"/>
              </a:rPr>
              <a:t>سفيد</a:t>
            </a:r>
          </a:p>
          <a:p>
            <a:pPr algn="r" rtl="1"/>
            <a:r>
              <a:rPr lang="fa-IR" sz="2800" dirty="0" smtClean="0">
                <a:latin typeface="B Yekan+" pitchFamily="2" charset="-78"/>
                <a:cs typeface="B Yekan+" pitchFamily="2" charset="-78"/>
              </a:rPr>
              <a:t>قرمز</a:t>
            </a:r>
          </a:p>
          <a:p>
            <a:pPr algn="r" rtl="1"/>
            <a:r>
              <a:rPr lang="fa-IR" sz="2800" dirty="0" smtClean="0">
                <a:latin typeface="B Yekan+" pitchFamily="2" charset="-78"/>
                <a:cs typeface="B Yekan+" pitchFamily="2" charset="-78"/>
              </a:rPr>
              <a:t>سبز</a:t>
            </a:r>
          </a:p>
          <a:p>
            <a:pPr algn="r" rtl="1"/>
            <a:r>
              <a:rPr lang="fa-IR" sz="2800" dirty="0" smtClean="0">
                <a:latin typeface="B Yekan+" pitchFamily="2" charset="-78"/>
                <a:cs typeface="B Yekan+" pitchFamily="2" charset="-78"/>
              </a:rPr>
              <a:t>زرد</a:t>
            </a:r>
          </a:p>
          <a:p>
            <a:pPr algn="r" rtl="1"/>
            <a:r>
              <a:rPr lang="fa-IR" sz="2800" dirty="0" smtClean="0">
                <a:latin typeface="B Yekan+" pitchFamily="2" charset="-78"/>
                <a:cs typeface="B Yekan+" pitchFamily="2" charset="-78"/>
              </a:rPr>
              <a:t>آبي </a:t>
            </a:r>
          </a:p>
          <a:p>
            <a:pPr algn="r" rtl="1"/>
            <a:r>
              <a:rPr lang="fa-IR" sz="2800" dirty="0" smtClean="0">
                <a:latin typeface="B Yekan+" pitchFamily="2" charset="-78"/>
                <a:cs typeface="B Yekan+" pitchFamily="2" charset="-78"/>
              </a:rPr>
              <a:t>قهوه اي </a:t>
            </a:r>
          </a:p>
          <a:p>
            <a:pPr algn="r" rtl="1"/>
            <a:r>
              <a:rPr lang="fa-IR" sz="1800" dirty="0" smtClean="0">
                <a:latin typeface="B Yekan+" pitchFamily="2" charset="-78"/>
                <a:cs typeface="B Yekan+" pitchFamily="2" charset="-78"/>
              </a:rPr>
              <a:t>را دارند.</a:t>
            </a:r>
            <a:endParaRPr lang="en-US" sz="1800" dirty="0">
              <a:latin typeface="B Yekan+" pitchFamily="2" charset="-78"/>
              <a:cs typeface="B Yekan+" pitchFamily="2" charset="-78"/>
            </a:endParaRPr>
          </a:p>
        </p:txBody>
      </p:sp>
      <p:pic>
        <p:nvPicPr>
          <p:cNvPr id="10242" name="Picture 2" descr="C:\Users\Dima\Desktop\color2.jpg"/>
          <p:cNvPicPr>
            <a:picLocks noChangeAspect="1" noChangeArrowheads="1"/>
          </p:cNvPicPr>
          <p:nvPr/>
        </p:nvPicPr>
        <p:blipFill>
          <a:blip r:embed="rId2" cstate="print"/>
          <a:srcRect/>
          <a:stretch>
            <a:fillRect/>
          </a:stretch>
        </p:blipFill>
        <p:spPr bwMode="auto">
          <a:xfrm>
            <a:off x="1219200" y="2590800"/>
            <a:ext cx="5228734" cy="3014662"/>
          </a:xfrm>
          <a:prstGeom prst="rect">
            <a:avLst/>
          </a:prstGeom>
          <a:noFill/>
        </p:spPr>
      </p:pic>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fa-IR" sz="2000" dirty="0" smtClean="0">
                <a:latin typeface="B Yekan+" pitchFamily="2" charset="-78"/>
                <a:cs typeface="B Yekan+" pitchFamily="2" charset="-78"/>
              </a:rPr>
              <a:t>در منظر نگاه اسلامی و عرفانی</a:t>
            </a:r>
            <a:endParaRPr lang="en-US" sz="2000" dirty="0">
              <a:latin typeface="B Yekan+" pitchFamily="2" charset="-78"/>
              <a:cs typeface="B Yekan+" pitchFamily="2" charset="-78"/>
            </a:endParaRPr>
          </a:p>
        </p:txBody>
      </p:sp>
      <p:sp>
        <p:nvSpPr>
          <p:cNvPr id="3" name="Content Placeholder 2"/>
          <p:cNvSpPr>
            <a:spLocks noGrp="1"/>
          </p:cNvSpPr>
          <p:nvPr>
            <p:ph idx="1"/>
          </p:nvPr>
        </p:nvSpPr>
        <p:spPr/>
        <p:style>
          <a:lnRef idx="1">
            <a:schemeClr val="accent3"/>
          </a:lnRef>
          <a:fillRef idx="2">
            <a:schemeClr val="accent3"/>
          </a:fillRef>
          <a:effectRef idx="1">
            <a:schemeClr val="accent3"/>
          </a:effectRef>
          <a:fontRef idx="minor">
            <a:schemeClr val="dk1"/>
          </a:fontRef>
        </p:style>
        <p:txBody>
          <a:bodyPr>
            <a:normAutofit/>
          </a:bodyPr>
          <a:lstStyle/>
          <a:p>
            <a:pPr algn="just" rtl="1"/>
            <a:r>
              <a:rPr lang="fa-IR" sz="2000" dirty="0" smtClean="0">
                <a:latin typeface="B Yekan+" pitchFamily="2" charset="-78"/>
                <a:cs typeface="B Yekan+" pitchFamily="2" charset="-78"/>
              </a:rPr>
              <a:t>در منظر نگاه اسلامی و عرفانی، رنگ‌ها منزلت خاصی دارند و هر یک از آنها به منزله نماد یکی از مراحل تعالی و رسیدن به حق تعالی تلقی می‌شوند. به طور مثال در تاویل‌های مختلف عارفانه در عالم تصوف و عرفان از جمله هفت اندام لطیف انسان علاالدوله سمنانی تقسیم‌بندی زیر را شاهدیم:</a:t>
            </a:r>
          </a:p>
          <a:p>
            <a:pPr algn="r" rtl="1"/>
            <a:endParaRPr lang="fa-IR" sz="2000" dirty="0" smtClean="0">
              <a:latin typeface="B Yekan+" pitchFamily="2" charset="-78"/>
              <a:cs typeface="B Yekan+" pitchFamily="2" charset="-78"/>
            </a:endParaRPr>
          </a:p>
          <a:p>
            <a:pPr algn="r" rtl="1"/>
            <a:r>
              <a:rPr lang="fa-IR" sz="2000" dirty="0" smtClean="0">
                <a:solidFill>
                  <a:schemeClr val="tx1"/>
                </a:solidFill>
                <a:latin typeface="B Yekan+" pitchFamily="2" charset="-78"/>
                <a:cs typeface="B Yekan+" pitchFamily="2" charset="-78"/>
              </a:rPr>
              <a:t>1- جسم لطیف یا آدم هستی به رنگ سیاه یا خاکستری</a:t>
            </a:r>
          </a:p>
          <a:p>
            <a:pPr algn="r" rtl="1"/>
            <a:r>
              <a:rPr lang="fa-IR" sz="2000" dirty="0" smtClean="0">
                <a:solidFill>
                  <a:schemeClr val="tx2">
                    <a:lumMod val="20000"/>
                    <a:lumOff val="80000"/>
                  </a:schemeClr>
                </a:solidFill>
                <a:latin typeface="B Yekan+" pitchFamily="2" charset="-78"/>
                <a:cs typeface="B Yekan+" pitchFamily="2" charset="-78"/>
              </a:rPr>
              <a:t>2- رده جان حیاتی یا نوح (ع)، آبی رنگ</a:t>
            </a:r>
          </a:p>
          <a:p>
            <a:pPr algn="r" rtl="1"/>
            <a:r>
              <a:rPr lang="fa-IR" sz="2000" dirty="0" smtClean="0">
                <a:solidFill>
                  <a:srgbClr val="FF0000"/>
                </a:solidFill>
                <a:latin typeface="B Yekan+" pitchFamily="2" charset="-78"/>
                <a:cs typeface="B Yekan+" pitchFamily="2" charset="-78"/>
              </a:rPr>
              <a:t>3- رده دل یا ابراهیم (ع)، سرخ</a:t>
            </a:r>
          </a:p>
          <a:p>
            <a:pPr algn="r" rtl="1"/>
            <a:r>
              <a:rPr lang="fa-IR" sz="2000" dirty="0" smtClean="0">
                <a:solidFill>
                  <a:schemeClr val="bg1"/>
                </a:solidFill>
                <a:latin typeface="B Yekan+" pitchFamily="2" charset="-78"/>
                <a:cs typeface="B Yekan+" pitchFamily="2" charset="-78"/>
              </a:rPr>
              <a:t>4- رده ابرآگاهی یا موسی (ع)، سفید</a:t>
            </a:r>
          </a:p>
          <a:p>
            <a:pPr algn="r" rtl="1"/>
            <a:r>
              <a:rPr lang="fa-IR" sz="2000" dirty="0" smtClean="0">
                <a:solidFill>
                  <a:srgbClr val="FFC000"/>
                </a:solidFill>
                <a:latin typeface="B Yekan+" pitchFamily="2" charset="-78"/>
                <a:cs typeface="B Yekan+" pitchFamily="2" charset="-78"/>
              </a:rPr>
              <a:t>5- رده روح یا داود (ع)، زرد</a:t>
            </a:r>
          </a:p>
          <a:p>
            <a:pPr algn="r" rtl="1"/>
            <a:r>
              <a:rPr lang="fa-IR" sz="2000" dirty="0" smtClean="0">
                <a:solidFill>
                  <a:schemeClr val="tx1"/>
                </a:solidFill>
                <a:latin typeface="B Yekan+" pitchFamily="2" charset="-78"/>
                <a:cs typeface="B Yekan+" pitchFamily="2" charset="-78"/>
              </a:rPr>
              <a:t>6- رده سر یا عیسی (ع)، سیاه</a:t>
            </a:r>
          </a:p>
          <a:p>
            <a:pPr algn="r" rtl="1"/>
            <a:r>
              <a:rPr lang="fa-IR" sz="2000" dirty="0" smtClean="0">
                <a:solidFill>
                  <a:srgbClr val="92D050"/>
                </a:solidFill>
                <a:latin typeface="B Yekan+" pitchFamily="2" charset="-78"/>
                <a:cs typeface="B Yekan+" pitchFamily="2" charset="-78"/>
              </a:rPr>
              <a:t>7- رده مرکز خدایی یا محمد (ع)، واپسین رده نور سبز درخشان</a:t>
            </a:r>
            <a:endParaRPr lang="en-US" sz="2000" dirty="0">
              <a:solidFill>
                <a:srgbClr val="92D050"/>
              </a:solidFill>
              <a:latin typeface="B Yekan+" pitchFamily="2" charset="-78"/>
              <a:cs typeface="B Yekan+" pitchFamily="2" charset="-78"/>
            </a:endParaRPr>
          </a:p>
        </p:txBody>
      </p:sp>
    </p:spTree>
  </p:cSld>
  <p:clrMapOvr>
    <a:masterClrMapping/>
  </p:clrMapOvr>
  <p:transition>
    <p:wipe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195" name="Picture 3" descr="C:\Users\Dima\Desktop\color.jpg"/>
          <p:cNvPicPr>
            <a:picLocks noChangeAspect="1" noChangeArrowheads="1"/>
          </p:cNvPicPr>
          <p:nvPr/>
        </p:nvPicPr>
        <p:blipFill>
          <a:blip r:embed="rId2" cstate="print"/>
          <a:srcRect/>
          <a:stretch>
            <a:fillRect/>
          </a:stretch>
        </p:blipFill>
        <p:spPr bwMode="auto">
          <a:xfrm>
            <a:off x="381000" y="381000"/>
            <a:ext cx="8315325" cy="5891213"/>
          </a:xfrm>
          <a:prstGeom prst="rect">
            <a:avLst/>
          </a:prstGeom>
          <a:noFill/>
        </p:spPr>
      </p:pic>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cstate="print"/>
          <a:srcRect/>
          <a:stretch>
            <a:fillRect/>
          </a:stretch>
        </p:blipFill>
        <p:spPr bwMode="auto">
          <a:xfrm>
            <a:off x="717419" y="609600"/>
            <a:ext cx="7588381" cy="5303440"/>
          </a:xfrm>
          <a:prstGeom prst="rect">
            <a:avLst/>
          </a:prstGeom>
          <a:noFill/>
          <a:ln w="9525">
            <a:noFill/>
            <a:miter lim="800000"/>
            <a:headEnd/>
            <a:tailEnd/>
          </a:ln>
          <a:effectLst/>
        </p:spPr>
      </p:pic>
    </p:spTree>
  </p:cSld>
  <p:clrMapOvr>
    <a:masterClrMapping/>
  </p:clrMapOvr>
  <p:transition>
    <p:wedg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fa-IR" sz="2000" dirty="0" smtClean="0">
                <a:latin typeface="B Yekan+" pitchFamily="2" charset="-78"/>
                <a:cs typeface="B Yekan+" pitchFamily="2" charset="-78"/>
              </a:rPr>
              <a:t>رنگ هایی که به نام ایران در جهان شناخته می‌شوند!</a:t>
            </a:r>
            <a:endParaRPr lang="en-US" sz="2000" dirty="0">
              <a:latin typeface="B Yekan+" pitchFamily="2" charset="-78"/>
              <a:cs typeface="B Yekan+" pitchFamily="2" charset="-78"/>
            </a:endParaRPr>
          </a:p>
        </p:txBody>
      </p:sp>
      <p:sp>
        <p:nvSpPr>
          <p:cNvPr id="3" name="Content Placeholder 2"/>
          <p:cNvSpPr>
            <a:spLocks noGrp="1"/>
          </p:cNvSpPr>
          <p:nvPr>
            <p:ph idx="1"/>
          </p:nvPr>
        </p:nvSpPr>
        <p:spPr/>
        <p:txBody>
          <a:bodyPr>
            <a:normAutofit/>
          </a:bodyPr>
          <a:lstStyle/>
          <a:p>
            <a:pPr algn="r" rtl="1">
              <a:buNone/>
            </a:pPr>
            <a:endParaRPr lang="en-US" sz="2000" dirty="0" smtClean="0">
              <a:latin typeface="B Yekan+" pitchFamily="2" charset="-78"/>
              <a:cs typeface="B Yekan+" pitchFamily="2" charset="-78"/>
            </a:endParaRPr>
          </a:p>
          <a:p>
            <a:pPr algn="r" rtl="1">
              <a:buNone/>
            </a:pPr>
            <a:endParaRPr lang="en-US" sz="2000" dirty="0" smtClean="0">
              <a:latin typeface="B Yekan+" pitchFamily="2" charset="-78"/>
              <a:cs typeface="B Yekan+" pitchFamily="2" charset="-78"/>
            </a:endParaRPr>
          </a:p>
          <a:p>
            <a:pPr algn="r" rtl="1">
              <a:buNone/>
            </a:pPr>
            <a:endParaRPr lang="en-US" sz="2000" dirty="0" smtClean="0">
              <a:latin typeface="B Yekan+" pitchFamily="2" charset="-78"/>
              <a:cs typeface="B Yekan+" pitchFamily="2" charset="-78"/>
            </a:endParaRPr>
          </a:p>
          <a:p>
            <a:pPr algn="r" rtl="1">
              <a:buNone/>
            </a:pPr>
            <a:endParaRPr lang="en-US" sz="2000" dirty="0" smtClean="0">
              <a:latin typeface="B Yekan+" pitchFamily="2" charset="-78"/>
              <a:cs typeface="B Yekan+" pitchFamily="2" charset="-78"/>
            </a:endParaRPr>
          </a:p>
          <a:p>
            <a:pPr algn="r" rtl="1">
              <a:buNone/>
            </a:pPr>
            <a:endParaRPr lang="en-US" sz="2000" dirty="0" smtClean="0">
              <a:latin typeface="B Yekan+" pitchFamily="2" charset="-78"/>
              <a:cs typeface="B Yekan+" pitchFamily="2" charset="-78"/>
            </a:endParaRPr>
          </a:p>
          <a:p>
            <a:pPr algn="r" rtl="1">
              <a:buNone/>
            </a:pPr>
            <a:endParaRPr lang="en-US" sz="2000" dirty="0" smtClean="0">
              <a:latin typeface="B Yekan+" pitchFamily="2" charset="-78"/>
              <a:cs typeface="B Yekan+" pitchFamily="2" charset="-78"/>
            </a:endParaRPr>
          </a:p>
          <a:p>
            <a:pPr algn="r" rtl="1">
              <a:buNone/>
            </a:pPr>
            <a:endParaRPr lang="en-US" sz="2000" dirty="0" smtClean="0">
              <a:latin typeface="B Yekan+" pitchFamily="2" charset="-78"/>
              <a:cs typeface="B Yekan+" pitchFamily="2" charset="-78"/>
            </a:endParaRPr>
          </a:p>
          <a:p>
            <a:pPr algn="r" rtl="1">
              <a:buNone/>
            </a:pPr>
            <a:endParaRPr lang="en-US" sz="2000" dirty="0" smtClean="0">
              <a:latin typeface="B Yekan+" pitchFamily="2" charset="-78"/>
              <a:cs typeface="B Yekan+" pitchFamily="2" charset="-78"/>
            </a:endParaRPr>
          </a:p>
          <a:p>
            <a:pPr algn="r" rtl="1">
              <a:buNone/>
            </a:pPr>
            <a:r>
              <a:rPr lang="fa-IR" sz="2000" dirty="0" smtClean="0">
                <a:latin typeface="B Yekan+" pitchFamily="2" charset="-78"/>
                <a:cs typeface="B Yekan+" pitchFamily="2" charset="-78"/>
              </a:rPr>
              <a:t>هر کدام از ما هر روزه با هزاران رنگ در اطرافمان روبه رو هستیم. از رنگ مواد غذایی تا رنگ ماشین ها و ساختمان ها. اما در میان همه رنگ های دنیا چند رنگ وجود دارد که با پسوند ایرانی شناخته می شوند و هر گاه کسی بخواهد نام آن ها را بنویسد و یا بگوید، نام ایران را نیز به همراه خواهد آورد. این رنگ ها را بشناسید.</a:t>
            </a:r>
            <a:endParaRPr lang="en-US" sz="2000" dirty="0">
              <a:latin typeface="B Yekan+" pitchFamily="2" charset="-78"/>
              <a:cs typeface="B Yekan+" pitchFamily="2" charset="-78"/>
            </a:endParaRPr>
          </a:p>
        </p:txBody>
      </p:sp>
      <p:pic>
        <p:nvPicPr>
          <p:cNvPr id="1026" name="Picture 2" descr="C:\Users\Dima\Desktop\2123425.jpg"/>
          <p:cNvPicPr>
            <a:picLocks noChangeAspect="1" noChangeArrowheads="1"/>
          </p:cNvPicPr>
          <p:nvPr/>
        </p:nvPicPr>
        <p:blipFill>
          <a:blip r:embed="rId2" cstate="print"/>
          <a:srcRect/>
          <a:stretch>
            <a:fillRect/>
          </a:stretch>
        </p:blipFill>
        <p:spPr bwMode="auto">
          <a:xfrm>
            <a:off x="2057400" y="1143000"/>
            <a:ext cx="4953000" cy="3307325"/>
          </a:xfrm>
          <a:prstGeom prst="rect">
            <a:avLst/>
          </a:prstGeom>
          <a:noFill/>
        </p:spPr>
      </p:pic>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fa-IR" sz="2000" dirty="0" smtClean="0">
                <a:latin typeface="B Yekan+" pitchFamily="2" charset="-78"/>
                <a:cs typeface="B Yekan+" pitchFamily="2" charset="-78"/>
              </a:rPr>
              <a:t>آبی ایرانی</a:t>
            </a:r>
            <a:endParaRPr lang="en-US" sz="2000" dirty="0">
              <a:latin typeface="B Yekan+" pitchFamily="2" charset="-78"/>
              <a:cs typeface="B Yekan+" pitchFamily="2" charset="-78"/>
            </a:endParaRPr>
          </a:p>
        </p:txBody>
      </p:sp>
      <p:sp>
        <p:nvSpPr>
          <p:cNvPr id="3" name="Content Placeholder 2"/>
          <p:cNvSpPr>
            <a:spLocks noGrp="1"/>
          </p:cNvSpPr>
          <p:nvPr>
            <p:ph idx="1"/>
          </p:nvPr>
        </p:nvSpPr>
        <p:spPr/>
        <p:txBody>
          <a:bodyPr>
            <a:normAutofit/>
          </a:bodyPr>
          <a:lstStyle/>
          <a:p>
            <a:pPr algn="r" rtl="1"/>
            <a:r>
              <a:rPr lang="fa-IR" sz="2000" dirty="0" smtClean="0">
                <a:latin typeface="B Yekan+" pitchFamily="2" charset="-78"/>
                <a:cs typeface="B Yekan+" pitchFamily="2" charset="-78"/>
              </a:rPr>
              <a:t>این رنگ خود به سه طیف روشن، متوسط و تیره تقسیم می شود و تیره ترین طیف آن به نام طاووس ایرانی، آبی پارسی تیره نیز نامیده می شود.سابقه استفاده این رنگ در کشورمان به صنایع سفالگری و نیز نوشته های دیواره های مساجد قدیمی و بناهای به جا مانده از دوران قدیم باز می گردد. اولین بار در سال ۱۶۶۹ از نام این رنگ در انگلیسی استفاده شده است.</a:t>
            </a:r>
            <a:endParaRPr lang="en-US" sz="2000" dirty="0" smtClean="0">
              <a:latin typeface="B Yekan+" pitchFamily="2" charset="-78"/>
              <a:cs typeface="B Yekan+" pitchFamily="2" charset="-78"/>
            </a:endParaRPr>
          </a:p>
          <a:p>
            <a:pPr algn="r" rtl="1">
              <a:buNone/>
            </a:pPr>
            <a:endParaRPr lang="en-US" sz="2000" dirty="0">
              <a:latin typeface="B Yekan+" pitchFamily="2" charset="-78"/>
              <a:cs typeface="B Yekan+" pitchFamily="2" charset="-78"/>
            </a:endParaRPr>
          </a:p>
        </p:txBody>
      </p:sp>
      <p:pic>
        <p:nvPicPr>
          <p:cNvPr id="2050" name="Picture 2" descr="C:\Users\Dima\Desktop\New folder\1.jpg"/>
          <p:cNvPicPr>
            <a:picLocks noChangeAspect="1" noChangeArrowheads="1"/>
          </p:cNvPicPr>
          <p:nvPr/>
        </p:nvPicPr>
        <p:blipFill>
          <a:blip r:embed="rId2" cstate="print"/>
          <a:srcRect/>
          <a:stretch>
            <a:fillRect/>
          </a:stretch>
        </p:blipFill>
        <p:spPr bwMode="auto">
          <a:xfrm>
            <a:off x="2895600" y="3657600"/>
            <a:ext cx="2971800" cy="1066800"/>
          </a:xfrm>
          <a:prstGeom prst="rect">
            <a:avLst/>
          </a:prstGeom>
          <a:noFill/>
        </p:spPr>
      </p:pic>
    </p:spTree>
  </p:cSld>
  <p:clrMapOvr>
    <a:masterClrMapping/>
  </p:clrMapOvr>
  <p:transition>
    <p:wedg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rtl="1"/>
            <a:r>
              <a:rPr lang="fa-IR" sz="2000" dirty="0" smtClean="0">
                <a:latin typeface="B Yekan+" pitchFamily="2" charset="-78"/>
                <a:cs typeface="B Yekan+" pitchFamily="2" charset="-78"/>
              </a:rPr>
              <a:t>قرمز ایرانی</a:t>
            </a:r>
            <a:endParaRPr lang="en-US" sz="2000" dirty="0">
              <a:latin typeface="B Yekan+" pitchFamily="2" charset="-78"/>
              <a:cs typeface="B Yekan+" pitchFamily="2" charset="-78"/>
            </a:endParaRPr>
          </a:p>
        </p:txBody>
      </p:sp>
      <p:sp>
        <p:nvSpPr>
          <p:cNvPr id="3" name="Content Placeholder 2"/>
          <p:cNvSpPr>
            <a:spLocks noGrp="1"/>
          </p:cNvSpPr>
          <p:nvPr>
            <p:ph idx="1"/>
          </p:nvPr>
        </p:nvSpPr>
        <p:spPr/>
        <p:txBody>
          <a:bodyPr>
            <a:normAutofit/>
          </a:bodyPr>
          <a:lstStyle/>
          <a:p>
            <a:pPr algn="r" rtl="1"/>
            <a:r>
              <a:rPr lang="fa-IR" sz="2000" dirty="0" smtClean="0">
                <a:latin typeface="B Yekan+" pitchFamily="2" charset="-78"/>
                <a:cs typeface="B Yekan+" pitchFamily="2" charset="-78"/>
              </a:rPr>
              <a:t>اما قرمز ایرانی برخلاف رنگ سبز نه در مصنوعات ایرانی ها بلکه در میان آب و خاک کشورمان پیدا می شود. این رنگ در حوالی خلیج فارس و در خاک های این منطقه یافت می شود و مواد سازنده آن شامل آهن، طباشیر و آلومینیوم است.اولین باری که از نام است رنگ در ادبیات انگلیسی استفاده شده است به سال ۱۹۸۷ بر می گردد.</a:t>
            </a:r>
            <a:endParaRPr lang="en-US" sz="2000" dirty="0">
              <a:latin typeface="B Yekan+" pitchFamily="2" charset="-78"/>
              <a:cs typeface="B Yekan+" pitchFamily="2" charset="-78"/>
            </a:endParaRPr>
          </a:p>
        </p:txBody>
      </p:sp>
      <p:pic>
        <p:nvPicPr>
          <p:cNvPr id="3074" name="Picture 2" descr="C:\Users\Dima\Desktop\New folder\2.jpg"/>
          <p:cNvPicPr>
            <a:picLocks noChangeAspect="1" noChangeArrowheads="1"/>
          </p:cNvPicPr>
          <p:nvPr/>
        </p:nvPicPr>
        <p:blipFill>
          <a:blip r:embed="rId2" cstate="print"/>
          <a:srcRect/>
          <a:stretch>
            <a:fillRect/>
          </a:stretch>
        </p:blipFill>
        <p:spPr bwMode="auto">
          <a:xfrm>
            <a:off x="3209925" y="3751263"/>
            <a:ext cx="2641600" cy="1003300"/>
          </a:xfrm>
          <a:prstGeom prst="rect">
            <a:avLst/>
          </a:prstGeom>
          <a:noFill/>
        </p:spPr>
      </p:pic>
    </p:spTree>
  </p:cSld>
  <p:clrMapOvr>
    <a:masterClrMapping/>
  </p:clrMapOvr>
  <p:transition>
    <p:wedge/>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72</TotalTime>
  <Words>1175</Words>
  <Application>Microsoft Office PowerPoint</Application>
  <PresentationFormat>On-screen Show (4:3)</PresentationFormat>
  <Paragraphs>104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رنگ در ایران و اسلام</vt:lpstr>
      <vt:lpstr>رنگ در ادیان</vt:lpstr>
      <vt:lpstr>رنگهای اصلی در قدیم</vt:lpstr>
      <vt:lpstr>در منظر نگاه اسلامی و عرفانی</vt:lpstr>
      <vt:lpstr>Slide 5</vt:lpstr>
      <vt:lpstr>Slide 6</vt:lpstr>
      <vt:lpstr>رنگ هایی که به نام ایران در جهان شناخته می‌شوند!</vt:lpstr>
      <vt:lpstr>آبی ایرانی</vt:lpstr>
      <vt:lpstr>قرمز ایرانی</vt:lpstr>
      <vt:lpstr>صورتی ایرانی</vt:lpstr>
      <vt:lpstr>سبز ایرانی</vt:lpstr>
      <vt:lpstr>رز ایرانی</vt:lpstr>
      <vt:lpstr>فهرست نام رنگ‌ها (رنگواژه‌ها)</vt:lpstr>
      <vt:lpstr>روانشناسی رنگ نام</vt:lpstr>
      <vt:lpstr>روانشانسی هر رنگ</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Dima</dc:creator>
  <cp:lastModifiedBy>Windows User</cp:lastModifiedBy>
  <cp:revision>27</cp:revision>
  <dcterms:created xsi:type="dcterms:W3CDTF">2006-08-16T00:00:00Z</dcterms:created>
  <dcterms:modified xsi:type="dcterms:W3CDTF">2016-11-14T05:47:41Z</dcterms:modified>
</cp:coreProperties>
</file>